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61" r:id="rId4"/>
    <p:sldId id="259" r:id="rId5"/>
    <p:sldId id="262" r:id="rId6"/>
    <p:sldId id="287" r:id="rId7"/>
    <p:sldId id="284" r:id="rId8"/>
    <p:sldId id="285" r:id="rId9"/>
    <p:sldId id="296" r:id="rId10"/>
    <p:sldId id="288" r:id="rId11"/>
    <p:sldId id="289" r:id="rId12"/>
    <p:sldId id="290" r:id="rId13"/>
    <p:sldId id="291" r:id="rId14"/>
    <p:sldId id="297" r:id="rId15"/>
    <p:sldId id="298" r:id="rId16"/>
    <p:sldId id="292" r:id="rId17"/>
    <p:sldId id="299" r:id="rId18"/>
    <p:sldId id="300" r:id="rId19"/>
    <p:sldId id="286"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5" d="100"/>
          <a:sy n="135" d="100"/>
        </p:scale>
        <p:origin x="-104" y="-2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8/27/13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8/27/13</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8/27/13</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8/27/13</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8/27/13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8/27/13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8/27/13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hyperlink" Target="http://www.watertreepress.com/stat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smtClean="0">
                <a:latin typeface="Times New Roman" pitchFamily="18" charset="0"/>
                <a:cs typeface="Times New Roman" pitchFamily="18" charset="0"/>
              </a:rPr>
              <a:t>Social Science Research Design and Statistics</a:t>
            </a:r>
            <a:r>
              <a:rPr lang="en-US" sz="2400" dirty="0" smtClean="0">
                <a:latin typeface="Times New Roman" pitchFamily="18" charset="0"/>
                <a:cs typeface="Times New Roman" pitchFamily="18" charset="0"/>
              </a:rPr>
              <a:t>, 2/e</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 Jason D. Baker, and Michael K. Ponton</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429000" y="2362201"/>
            <a:ext cx="5257800" cy="1981199"/>
          </a:xfrm>
        </p:spPr>
        <p:txBody>
          <a:bodyPr>
            <a:normAutofit lnSpcReduction="10000"/>
          </a:bodyPr>
          <a:lstStyle/>
          <a:p>
            <a:pPr marL="0" indent="0" algn="ctr">
              <a:buNone/>
            </a:pPr>
            <a:r>
              <a:rPr lang="en-US" sz="2800" dirty="0">
                <a:latin typeface="Times New Roman"/>
                <a:cs typeface="Times New Roman"/>
              </a:rPr>
              <a:t>Wilcoxon Matched-Pair Signed Ranks Test</a:t>
            </a:r>
            <a:endParaRPr lang="en-US" sz="2400" dirty="0">
              <a:latin typeface="Times New Roman"/>
              <a:cs typeface="Times New Roman"/>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Presentation  </a:t>
            </a:r>
            <a:r>
              <a:rPr lang="en-US" dirty="0" smtClean="0">
                <a:latin typeface="Times New Roman"/>
                <a:cs typeface="Times New Roman"/>
              </a:rPr>
              <a:t>© </a:t>
            </a:r>
            <a:r>
              <a:rPr lang="en-US" dirty="0" smtClean="0">
                <a:latin typeface="Times New Roman" pitchFamily="18" charset="0"/>
                <a:cs typeface="Times New Roman" pitchFamily="18" charset="0"/>
              </a:rPr>
              <a:t>2013 by Alfred P. Rovai, Jason D. Baker, and Michael K. Ponton</a:t>
            </a:r>
            <a:endParaRPr lang="en-US" dirty="0">
              <a:latin typeface="Times New Roman" pitchFamily="18" charset="0"/>
              <a:cs typeface="Times New Roman" pitchFamily="18" charset="0"/>
            </a:endParaRP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343400"/>
            <a:ext cx="2133600" cy="723410"/>
          </a:xfrm>
          <a:prstGeom prst="rect">
            <a:avLst/>
          </a:prstGeom>
        </p:spPr>
      </p:pic>
      <p:sp>
        <p:nvSpPr>
          <p:cNvPr id="5" name="TextBox 4"/>
          <p:cNvSpPr txBox="1"/>
          <p:nvPr/>
        </p:nvSpPr>
        <p:spPr>
          <a:xfrm>
            <a:off x="1066800" y="5791200"/>
            <a:ext cx="7010400" cy="461665"/>
          </a:xfrm>
          <a:prstGeom prst="rect">
            <a:avLst/>
          </a:prstGeom>
          <a:noFill/>
        </p:spPr>
        <p:txBody>
          <a:bodyPr wrap="square" rtlCol="0">
            <a:spAutoFit/>
          </a:bodyPr>
          <a:lstStyle/>
          <a:p>
            <a:pPr algn="ctr"/>
            <a:r>
              <a:rPr lang="en-US" sz="1200" dirty="0" smtClean="0">
                <a:latin typeface="Times New Roman"/>
                <a:cs typeface="Times New Roman"/>
              </a:rPr>
              <a:t>IBM</a:t>
            </a:r>
            <a:r>
              <a:rPr lang="en-US" sz="1200" dirty="0">
                <a:latin typeface="Times New Roman"/>
                <a:cs typeface="Times New Roman"/>
              </a:rPr>
              <a:t>®</a:t>
            </a:r>
            <a:r>
              <a:rPr lang="en-US" sz="1200" dirty="0" smtClean="0">
                <a:latin typeface="Times New Roman"/>
                <a:cs typeface="Times New Roman"/>
              </a:rPr>
              <a:t> SPSS</a:t>
            </a:r>
            <a:r>
              <a:rPr lang="en-US" sz="1200" dirty="0">
                <a:latin typeface="Times New Roman"/>
                <a:cs typeface="Times New Roman"/>
              </a:rPr>
              <a:t>®</a:t>
            </a:r>
            <a:r>
              <a:rPr lang="en-US" sz="1200" dirty="0" smtClean="0">
                <a:latin typeface="Times New Roman"/>
                <a:cs typeface="Times New Roman"/>
              </a:rPr>
              <a:t> Screen </a:t>
            </a:r>
            <a:r>
              <a:rPr lang="en-US" sz="1200" dirty="0">
                <a:latin typeface="Times New Roman"/>
                <a:cs typeface="Times New Roman"/>
              </a:rPr>
              <a:t>P</a:t>
            </a:r>
            <a:r>
              <a:rPr lang="en-US" sz="1200" dirty="0" smtClean="0">
                <a:latin typeface="Times New Roman"/>
                <a:cs typeface="Times New Roman"/>
              </a:rPr>
              <a:t>rints </a:t>
            </a:r>
            <a:r>
              <a:rPr lang="en-US" sz="1200" dirty="0">
                <a:latin typeface="Times New Roman"/>
                <a:cs typeface="Times New Roman"/>
              </a:rPr>
              <a:t>Courtesy of International Business Machines Corporation, </a:t>
            </a:r>
            <a:endParaRPr lang="en-US" sz="1200" dirty="0" smtClean="0">
              <a:latin typeface="Times New Roman"/>
              <a:cs typeface="Times New Roman"/>
            </a:endParaRPr>
          </a:p>
          <a:p>
            <a:pPr algn="ctr"/>
            <a:r>
              <a:rPr lang="en-US" sz="1200" dirty="0" smtClean="0">
                <a:latin typeface="Times New Roman"/>
                <a:cs typeface="Times New Roman"/>
              </a:rPr>
              <a:t>© </a:t>
            </a:r>
            <a:r>
              <a:rPr lang="en-US" sz="1200" dirty="0">
                <a:latin typeface="Times New Roman"/>
                <a:cs typeface="Times New Roman"/>
              </a:rPr>
              <a:t>International Business Machines Corporation.</a:t>
            </a:r>
          </a:p>
        </p:txBody>
      </p:sp>
      <p:pic>
        <p:nvPicPr>
          <p:cNvPr id="7" name="Picture 6" descr="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52600"/>
            <a:ext cx="2759899" cy="3567170"/>
          </a:xfrm>
          <a:prstGeom prst="rect">
            <a:avLst/>
          </a:prstGeom>
        </p:spPr>
      </p:pic>
    </p:spTree>
    <p:extLst>
      <p:ext uri="{BB962C8B-B14F-4D97-AF65-F5344CB8AC3E}">
        <p14:creationId xmlns:p14="http://schemas.microsoft.com/office/powerpoint/2010/main" val="1481599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1295400" y="4191000"/>
            <a:ext cx="6400800" cy="1754327"/>
          </a:xfrm>
          <a:prstGeom prst="rect">
            <a:avLst/>
          </a:prstGeom>
          <a:solidFill>
            <a:srgbClr val="001667"/>
          </a:solidFill>
          <a:ln w="12700">
            <a:solidFill>
              <a:schemeClr val="tx1"/>
            </a:solidFill>
          </a:ln>
        </p:spPr>
        <p:txBody>
          <a:bodyPr wrap="square" rtlCol="0">
            <a:spAutoFit/>
          </a:bodyPr>
          <a:lstStyle/>
          <a:p>
            <a:pPr algn="ctr"/>
            <a:r>
              <a:rPr lang="en-US" dirty="0"/>
              <a:t>The above SPSS output shows that the test is significant using the </a:t>
            </a:r>
            <a:r>
              <a:rPr lang="en-US" i="1" dirty="0"/>
              <a:t>z</a:t>
            </a:r>
            <a:r>
              <a:rPr lang="en-US" dirty="0"/>
              <a:t>-approximation since the significance level &lt;= .05 (the assumed </a:t>
            </a:r>
            <a:r>
              <a:rPr lang="en-US" i="1" dirty="0" err="1"/>
              <a:t>à</a:t>
            </a:r>
            <a:r>
              <a:rPr lang="en-US" i="1" dirty="0"/>
              <a:t> priori</a:t>
            </a:r>
            <a:r>
              <a:rPr lang="en-US" dirty="0"/>
              <a:t> significance level)</a:t>
            </a:r>
            <a:r>
              <a:rPr lang="en-US" dirty="0" smtClean="0"/>
              <a:t>.</a:t>
            </a:r>
          </a:p>
          <a:p>
            <a:pPr algn="ctr"/>
            <a:endParaRPr lang="en-US" dirty="0"/>
          </a:p>
          <a:p>
            <a:pPr algn="ctr"/>
            <a:r>
              <a:rPr lang="en-US" dirty="0" smtClean="0"/>
              <a:t>Note: report the </a:t>
            </a:r>
            <a:r>
              <a:rPr lang="en-US" i="1" dirty="0" smtClean="0"/>
              <a:t>p</a:t>
            </a:r>
            <a:r>
              <a:rPr lang="en-US" dirty="0" smtClean="0"/>
              <a:t>-value as </a:t>
            </a:r>
            <a:r>
              <a:rPr lang="en-US" i="1" dirty="0" smtClean="0"/>
              <a:t>p</a:t>
            </a:r>
            <a:r>
              <a:rPr lang="en-US" dirty="0" smtClean="0"/>
              <a:t> &lt; .001. SPSS truncates values; the SPSS output does not mean that the </a:t>
            </a:r>
            <a:r>
              <a:rPr lang="en-US" i="1" dirty="0" smtClean="0"/>
              <a:t>p</a:t>
            </a:r>
            <a:r>
              <a:rPr lang="en-US" dirty="0" smtClean="0"/>
              <a:t>-value is zero.</a:t>
            </a:r>
          </a:p>
        </p:txBody>
      </p:sp>
      <p:pic>
        <p:nvPicPr>
          <p:cNvPr id="3" name="Picture 2" descr="Screen Shot 2013-08-24 at 6.14.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0" y="457200"/>
            <a:ext cx="9144000" cy="3507788"/>
          </a:xfrm>
          <a:prstGeom prst="rect">
            <a:avLst/>
          </a:prstGeom>
        </p:spPr>
      </p:pic>
    </p:spTree>
    <p:extLst>
      <p:ext uri="{BB962C8B-B14F-4D97-AF65-F5344CB8AC3E}">
        <p14:creationId xmlns:p14="http://schemas.microsoft.com/office/powerpoint/2010/main" val="41904869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6" name="TextBox 15"/>
          <p:cNvSpPr txBox="1"/>
          <p:nvPr/>
        </p:nvSpPr>
        <p:spPr>
          <a:xfrm>
            <a:off x="1143000" y="5410200"/>
            <a:ext cx="6705600" cy="646331"/>
          </a:xfrm>
          <a:prstGeom prst="rect">
            <a:avLst/>
          </a:prstGeom>
          <a:solidFill>
            <a:srgbClr val="001667"/>
          </a:solidFill>
        </p:spPr>
        <p:txBody>
          <a:bodyPr wrap="square" rtlCol="0">
            <a:spAutoFit/>
          </a:bodyPr>
          <a:lstStyle/>
          <a:p>
            <a:pPr algn="ctr"/>
            <a:r>
              <a:rPr lang="en-US" dirty="0" smtClean="0"/>
              <a:t>Follow the menu as indicated to conduct the Wilcoxon test using the Related Samples option in the Nonparametric Tests menu.</a:t>
            </a:r>
          </a:p>
        </p:txBody>
      </p:sp>
      <p:pic>
        <p:nvPicPr>
          <p:cNvPr id="3" name="Picture 2" descr="Screen Shot 2013-08-24 at 6.18.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3" y="152400"/>
            <a:ext cx="9144000" cy="5231064"/>
          </a:xfrm>
          <a:prstGeom prst="rect">
            <a:avLst/>
          </a:prstGeom>
        </p:spPr>
      </p:pic>
    </p:spTree>
    <p:extLst>
      <p:ext uri="{BB962C8B-B14F-4D97-AF65-F5344CB8AC3E}">
        <p14:creationId xmlns:p14="http://schemas.microsoft.com/office/powerpoint/2010/main" val="32964877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4 at 6.20.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 y="304800"/>
            <a:ext cx="9144000" cy="5772978"/>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6" name="TextBox 15"/>
          <p:cNvSpPr txBox="1"/>
          <p:nvPr/>
        </p:nvSpPr>
        <p:spPr>
          <a:xfrm>
            <a:off x="4114800" y="3276600"/>
            <a:ext cx="3581400" cy="646331"/>
          </a:xfrm>
          <a:prstGeom prst="rect">
            <a:avLst/>
          </a:prstGeom>
          <a:solidFill>
            <a:srgbClr val="001667"/>
          </a:solidFill>
        </p:spPr>
        <p:txBody>
          <a:bodyPr wrap="square" rtlCol="0">
            <a:spAutoFit/>
          </a:bodyPr>
          <a:lstStyle/>
          <a:p>
            <a:pPr algn="ctr"/>
            <a:r>
              <a:rPr lang="en-US" dirty="0" smtClean="0"/>
              <a:t>Select Customize analysis and then click the Fields tab.</a:t>
            </a:r>
          </a:p>
        </p:txBody>
      </p:sp>
      <p:sp>
        <p:nvSpPr>
          <p:cNvPr id="6" name="Oval 5"/>
          <p:cNvSpPr/>
          <p:nvPr/>
        </p:nvSpPr>
        <p:spPr>
          <a:xfrm>
            <a:off x="3810000" y="762000"/>
            <a:ext cx="914400" cy="3048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66800" y="2438400"/>
            <a:ext cx="1371600" cy="5334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0806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4 at 6.22.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5791753"/>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6" name="TextBox 15"/>
          <p:cNvSpPr txBox="1"/>
          <p:nvPr/>
        </p:nvSpPr>
        <p:spPr>
          <a:xfrm>
            <a:off x="5257800" y="3200400"/>
            <a:ext cx="3581400" cy="1200329"/>
          </a:xfrm>
          <a:prstGeom prst="rect">
            <a:avLst/>
          </a:prstGeom>
          <a:solidFill>
            <a:srgbClr val="001667"/>
          </a:solidFill>
        </p:spPr>
        <p:txBody>
          <a:bodyPr wrap="square" rtlCol="0">
            <a:spAutoFit/>
          </a:bodyPr>
          <a:lstStyle/>
          <a:p>
            <a:pPr algn="ctr"/>
            <a:r>
              <a:rPr lang="en-US" dirty="0" smtClean="0"/>
              <a:t>Move Computer Anxiety Pretest and Computer Anxiety Posttest to the </a:t>
            </a:r>
            <a:r>
              <a:rPr lang="en-US" b="1" dirty="0" smtClean="0"/>
              <a:t>Test Fields: </a:t>
            </a:r>
            <a:r>
              <a:rPr lang="en-US" dirty="0" smtClean="0"/>
              <a:t>box. Click the Settings tab.</a:t>
            </a:r>
          </a:p>
        </p:txBody>
      </p:sp>
      <p:sp>
        <p:nvSpPr>
          <p:cNvPr id="8" name="Oval 7"/>
          <p:cNvSpPr/>
          <p:nvPr/>
        </p:nvSpPr>
        <p:spPr>
          <a:xfrm>
            <a:off x="4495800" y="685800"/>
            <a:ext cx="6858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58117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4 at 6.25.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1" y="304800"/>
            <a:ext cx="9144000" cy="5791753"/>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6" name="TextBox 15"/>
          <p:cNvSpPr txBox="1"/>
          <p:nvPr/>
        </p:nvSpPr>
        <p:spPr>
          <a:xfrm>
            <a:off x="2743200" y="4572000"/>
            <a:ext cx="3581400" cy="1200329"/>
          </a:xfrm>
          <a:prstGeom prst="rect">
            <a:avLst/>
          </a:prstGeom>
          <a:solidFill>
            <a:srgbClr val="001667"/>
          </a:solidFill>
        </p:spPr>
        <p:txBody>
          <a:bodyPr wrap="square" rtlCol="0">
            <a:spAutoFit/>
          </a:bodyPr>
          <a:lstStyle/>
          <a:p>
            <a:pPr algn="ctr"/>
            <a:r>
              <a:rPr lang="en-US" dirty="0" smtClean="0"/>
              <a:t>Select Wilcoxon matched-pair signed rank (2 samples) box then select Test Options in the </a:t>
            </a:r>
            <a:r>
              <a:rPr lang="en-US" b="1" dirty="0" smtClean="0"/>
              <a:t>Select an item: </a:t>
            </a:r>
            <a:r>
              <a:rPr lang="en-US" dirty="0" smtClean="0"/>
              <a:t>box.</a:t>
            </a:r>
          </a:p>
        </p:txBody>
      </p:sp>
      <p:sp>
        <p:nvSpPr>
          <p:cNvPr id="8" name="Oval 7"/>
          <p:cNvSpPr/>
          <p:nvPr/>
        </p:nvSpPr>
        <p:spPr>
          <a:xfrm>
            <a:off x="609600" y="1371600"/>
            <a:ext cx="8382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2000" y="2286000"/>
            <a:ext cx="32004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3682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4 at 6.29.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5778212"/>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6" name="TextBox 15"/>
          <p:cNvSpPr txBox="1"/>
          <p:nvPr/>
        </p:nvSpPr>
        <p:spPr>
          <a:xfrm>
            <a:off x="2514600" y="2895600"/>
            <a:ext cx="3581400" cy="646331"/>
          </a:xfrm>
          <a:prstGeom prst="rect">
            <a:avLst/>
          </a:prstGeom>
          <a:solidFill>
            <a:srgbClr val="001667"/>
          </a:solidFill>
        </p:spPr>
        <p:txBody>
          <a:bodyPr wrap="square" rtlCol="0">
            <a:spAutoFit/>
          </a:bodyPr>
          <a:lstStyle/>
          <a:p>
            <a:pPr algn="ctr"/>
            <a:r>
              <a:rPr lang="en-US" dirty="0" smtClean="0"/>
              <a:t>Note and accept the default settings by clicking Run to run the test.</a:t>
            </a:r>
          </a:p>
        </p:txBody>
      </p:sp>
      <p:sp>
        <p:nvSpPr>
          <p:cNvPr id="8" name="Oval 7"/>
          <p:cNvSpPr/>
          <p:nvPr/>
        </p:nvSpPr>
        <p:spPr>
          <a:xfrm>
            <a:off x="7162800" y="5257800"/>
            <a:ext cx="8382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92304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2" name="Oval 1"/>
          <p:cNvSpPr/>
          <p:nvPr/>
        </p:nvSpPr>
        <p:spPr>
          <a:xfrm>
            <a:off x="4495800" y="3657600"/>
            <a:ext cx="4572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1524000" y="3581400"/>
            <a:ext cx="5867400" cy="923330"/>
          </a:xfrm>
          <a:prstGeom prst="rect">
            <a:avLst/>
          </a:prstGeom>
          <a:solidFill>
            <a:srgbClr val="001667"/>
          </a:solidFill>
          <a:ln w="12700">
            <a:solidFill>
              <a:schemeClr val="tx1"/>
            </a:solidFill>
          </a:ln>
        </p:spPr>
        <p:txBody>
          <a:bodyPr wrap="square" rtlCol="0">
            <a:spAutoFit/>
          </a:bodyPr>
          <a:lstStyle/>
          <a:p>
            <a:pPr algn="ctr"/>
            <a:r>
              <a:rPr lang="en-US" dirty="0" smtClean="0"/>
              <a:t>The contents of the SPSS Log is the first output entry. The Log reflects the syntax used by SPSS to generate the Nonparametric Tests output.</a:t>
            </a:r>
          </a:p>
        </p:txBody>
      </p:sp>
      <p:pic>
        <p:nvPicPr>
          <p:cNvPr id="10" name="Picture 9" descr="Screen Shot 2013-08-24 at 6.40.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172"/>
            <a:ext cx="9144000" cy="2196991"/>
          </a:xfrm>
          <a:prstGeom prst="rect">
            <a:avLst/>
          </a:prstGeom>
        </p:spPr>
      </p:pic>
    </p:spTree>
    <p:extLst>
      <p:ext uri="{BB962C8B-B14F-4D97-AF65-F5344CB8AC3E}">
        <p14:creationId xmlns:p14="http://schemas.microsoft.com/office/powerpoint/2010/main" val="31853550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2" name="Oval 1"/>
          <p:cNvSpPr/>
          <p:nvPr/>
        </p:nvSpPr>
        <p:spPr>
          <a:xfrm>
            <a:off x="4495800" y="3657600"/>
            <a:ext cx="4572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1524000" y="3581400"/>
            <a:ext cx="5867400" cy="923330"/>
          </a:xfrm>
          <a:prstGeom prst="rect">
            <a:avLst/>
          </a:prstGeom>
          <a:solidFill>
            <a:srgbClr val="001667"/>
          </a:solidFill>
          <a:ln w="12700">
            <a:solidFill>
              <a:schemeClr val="tx1"/>
            </a:solidFill>
          </a:ln>
        </p:spPr>
        <p:txBody>
          <a:bodyPr wrap="square" rtlCol="0">
            <a:spAutoFit/>
          </a:bodyPr>
          <a:lstStyle/>
          <a:p>
            <a:pPr algn="ctr"/>
            <a:r>
              <a:rPr lang="en-US" dirty="0" smtClean="0"/>
              <a:t>Test summary statistics are provided above. Double-click the table in the SPSS output to display details in the Model Viewer.</a:t>
            </a:r>
          </a:p>
        </p:txBody>
      </p:sp>
      <p:pic>
        <p:nvPicPr>
          <p:cNvPr id="3" name="Picture 2" descr="Screen Shot 2013-08-24 at 6.41.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2847285"/>
          </a:xfrm>
          <a:prstGeom prst="rect">
            <a:avLst/>
          </a:prstGeom>
        </p:spPr>
      </p:pic>
    </p:spTree>
    <p:extLst>
      <p:ext uri="{BB962C8B-B14F-4D97-AF65-F5344CB8AC3E}">
        <p14:creationId xmlns:p14="http://schemas.microsoft.com/office/powerpoint/2010/main" val="13382804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8-24 at 6.44.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5523989"/>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685800" y="4038600"/>
            <a:ext cx="4572000" cy="646331"/>
          </a:xfrm>
          <a:prstGeom prst="rect">
            <a:avLst/>
          </a:prstGeom>
          <a:solidFill>
            <a:srgbClr val="001667"/>
          </a:solidFill>
          <a:ln w="12700">
            <a:solidFill>
              <a:schemeClr val="tx1"/>
            </a:solidFill>
          </a:ln>
        </p:spPr>
        <p:txBody>
          <a:bodyPr wrap="square" rtlCol="0">
            <a:spAutoFit/>
          </a:bodyPr>
          <a:lstStyle/>
          <a:p>
            <a:pPr algn="ctr"/>
            <a:r>
              <a:rPr lang="en-US" dirty="0" smtClean="0"/>
              <a:t>Additional test output is provided by the Model Viewer.</a:t>
            </a:r>
          </a:p>
        </p:txBody>
      </p:sp>
    </p:spTree>
    <p:extLst>
      <p:ext uri="{BB962C8B-B14F-4D97-AF65-F5344CB8AC3E}">
        <p14:creationId xmlns:p14="http://schemas.microsoft.com/office/powerpoint/2010/main" val="24167907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7" name="TextBox 6"/>
          <p:cNvSpPr txBox="1"/>
          <p:nvPr/>
        </p:nvSpPr>
        <p:spPr>
          <a:xfrm>
            <a:off x="304800" y="457200"/>
            <a:ext cx="8458200" cy="3139321"/>
          </a:xfrm>
          <a:prstGeom prst="rect">
            <a:avLst/>
          </a:prstGeom>
          <a:solidFill>
            <a:srgbClr val="001667"/>
          </a:solidFill>
          <a:ln w="12700">
            <a:solidFill>
              <a:schemeClr val="tx1"/>
            </a:solidFill>
          </a:ln>
        </p:spPr>
        <p:txBody>
          <a:bodyPr wrap="square" rtlCol="0">
            <a:spAutoFit/>
          </a:bodyPr>
          <a:lstStyle/>
          <a:p>
            <a:pPr algn="ctr"/>
            <a:r>
              <a:rPr lang="en-US" dirty="0"/>
              <a:t>Wilcoxon Matched-Pair Signed </a:t>
            </a:r>
            <a:r>
              <a:rPr lang="en-US"/>
              <a:t>Ranks </a:t>
            </a:r>
            <a:r>
              <a:rPr lang="en-US" smtClean="0"/>
              <a:t>Test Results </a:t>
            </a:r>
            <a:r>
              <a:rPr lang="en-US" dirty="0" smtClean="0"/>
              <a:t>Summary</a:t>
            </a:r>
          </a:p>
          <a:p>
            <a:pPr algn="ctr"/>
            <a:endParaRPr lang="en-US" i="1" dirty="0"/>
          </a:p>
          <a:p>
            <a:pPr algn="ctr"/>
            <a:r>
              <a:rPr lang="en-US" i="1" dirty="0" smtClean="0"/>
              <a:t>H</a:t>
            </a:r>
            <a:r>
              <a:rPr lang="en-US" i="1" baseline="-25000" dirty="0" smtClean="0"/>
              <a:t>0</a:t>
            </a:r>
            <a:r>
              <a:rPr lang="en-US" dirty="0"/>
              <a:t>: There is no difference between the distribution of sense of classroom community data and a normal distribution</a:t>
            </a:r>
            <a:r>
              <a:rPr lang="en-US" dirty="0" smtClean="0"/>
              <a:t>. </a:t>
            </a:r>
            <a:r>
              <a:rPr lang="en-US" dirty="0"/>
              <a:t>Test results </a:t>
            </a:r>
            <a:r>
              <a:rPr lang="en-US" dirty="0" smtClean="0"/>
              <a:t>are </a:t>
            </a:r>
            <a:r>
              <a:rPr lang="en-US" dirty="0"/>
              <a:t>significant using the</a:t>
            </a:r>
            <a:r>
              <a:rPr lang="en-US" i="1" dirty="0"/>
              <a:t> z</a:t>
            </a:r>
            <a:r>
              <a:rPr lang="en-US" dirty="0"/>
              <a:t>-approximation, </a:t>
            </a:r>
            <a:r>
              <a:rPr lang="en-US" i="1" dirty="0"/>
              <a:t>z</a:t>
            </a:r>
            <a:r>
              <a:rPr lang="en-US" dirty="0"/>
              <a:t> = 5.49, </a:t>
            </a:r>
            <a:r>
              <a:rPr lang="en-US" i="1" dirty="0"/>
              <a:t>p</a:t>
            </a:r>
            <a:r>
              <a:rPr lang="en-US" dirty="0"/>
              <a:t> &lt; .001, indicating a significant decrease in ranks between computer anxiety pretest and computer anxiety posttest among university students. Effect size using the</a:t>
            </a:r>
            <a:r>
              <a:rPr lang="en-US" i="1" dirty="0"/>
              <a:t> r</a:t>
            </a:r>
            <a:r>
              <a:rPr lang="en-US" dirty="0"/>
              <a:t>-approximation </a:t>
            </a:r>
            <a:r>
              <a:rPr lang="en-US" dirty="0" smtClean="0"/>
              <a:t>is .59, </a:t>
            </a:r>
            <a:r>
              <a:rPr lang="en-US" dirty="0"/>
              <a:t>suggesting a moderate effect size.</a:t>
            </a:r>
          </a:p>
          <a:p>
            <a:pPr algn="ctr"/>
            <a:endParaRPr lang="en-US" dirty="0" smtClean="0"/>
          </a:p>
          <a:p>
            <a:pPr algn="ctr"/>
            <a:r>
              <a:rPr lang="en-US" dirty="0" smtClean="0"/>
              <a:t>Note</a:t>
            </a:r>
            <a:r>
              <a:rPr lang="en-US" dirty="0"/>
              <a:t>: when reporting </a:t>
            </a:r>
            <a:r>
              <a:rPr lang="en-US" i="1" dirty="0"/>
              <a:t>z</a:t>
            </a:r>
            <a:r>
              <a:rPr lang="en-US" dirty="0"/>
              <a:t> one may ignore the negative sign provided the direction of difference is noted in the results</a:t>
            </a:r>
            <a:r>
              <a:rPr lang="en-US" dirty="0" smtClean="0"/>
              <a:t>. Effect size is calculated using the following formula: </a:t>
            </a:r>
            <a:r>
              <a:rPr lang="en-US" i="1" dirty="0" smtClean="0"/>
              <a:t>r</a:t>
            </a:r>
            <a:r>
              <a:rPr lang="en-US" dirty="0" smtClean="0"/>
              <a:t> = z/√</a:t>
            </a:r>
            <a:r>
              <a:rPr lang="en-US" i="1" dirty="0" smtClean="0"/>
              <a:t>N = 5.49/</a:t>
            </a:r>
            <a:r>
              <a:rPr lang="en-US" dirty="0" smtClean="0"/>
              <a:t>√</a:t>
            </a:r>
            <a:r>
              <a:rPr lang="en-US" i="1" dirty="0" smtClean="0"/>
              <a:t>86 =  5.49/9.27 = 59</a:t>
            </a:r>
            <a:r>
              <a:rPr lang="en-US" dirty="0" smtClean="0"/>
              <a:t>.</a:t>
            </a:r>
            <a:endParaRPr lang="en-US" dirty="0"/>
          </a:p>
        </p:txBody>
      </p:sp>
    </p:spTree>
    <p:extLst>
      <p:ext uri="{BB962C8B-B14F-4D97-AF65-F5344CB8AC3E}">
        <p14:creationId xmlns:p14="http://schemas.microsoft.com/office/powerpoint/2010/main" val="7436322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78"/>
            <a:ext cx="8229600" cy="1143000"/>
          </a:xfrm>
        </p:spPr>
        <p:txBody>
          <a:bodyPr>
            <a:normAutofit/>
          </a:bodyPr>
          <a:lstStyle/>
          <a:p>
            <a:r>
              <a:rPr lang="en-US" sz="2400" dirty="0" smtClean="0">
                <a:latin typeface="Times New Roman" pitchFamily="18" charset="0"/>
                <a:cs typeface="Times New Roman" pitchFamily="18" charset="0"/>
              </a:rPr>
              <a:t>Uses of the </a:t>
            </a:r>
            <a:r>
              <a:rPr lang="en-US" sz="2400" dirty="0">
                <a:latin typeface="Times New Roman" pitchFamily="18" charset="0"/>
                <a:cs typeface="Times New Roman" pitchFamily="18" charset="0"/>
              </a:rPr>
              <a:t>Wilcoxon Matched-Pair Signed Ranks Test</a:t>
            </a:r>
          </a:p>
        </p:txBody>
      </p:sp>
      <p:sp>
        <p:nvSpPr>
          <p:cNvPr id="3" name="Content Placeholder 2"/>
          <p:cNvSpPr>
            <a:spLocks noGrp="1"/>
          </p:cNvSpPr>
          <p:nvPr>
            <p:ph idx="1"/>
          </p:nvPr>
        </p:nvSpPr>
        <p:spPr>
          <a:xfrm>
            <a:off x="457200" y="1219200"/>
            <a:ext cx="8229600" cy="5029200"/>
          </a:xfrm>
        </p:spPr>
        <p:txBody>
          <a:bodyPr>
            <a:normAutofit/>
          </a:bodyPr>
          <a:lstStyle/>
          <a:p>
            <a:r>
              <a:rPr lang="en-US" sz="2400" dirty="0">
                <a:latin typeface="Times New Roman" pitchFamily="18" charset="0"/>
                <a:cs typeface="Times New Roman" pitchFamily="18" charset="0"/>
              </a:rPr>
              <a:t>The Wilcoxon matched-pair signed ranks test (also called the Wilcoxon matched pairs test </a:t>
            </a:r>
            <a:r>
              <a:rPr lang="en-US" sz="2400" dirty="0" smtClean="0">
                <a:latin typeface="Times New Roman" pitchFamily="18" charset="0"/>
                <a:cs typeface="Times New Roman" pitchFamily="18" charset="0"/>
              </a:rPr>
              <a:t>or </a:t>
            </a:r>
            <a:r>
              <a:rPr lang="en-US" sz="2400" dirty="0">
                <a:latin typeface="Times New Roman" pitchFamily="18" charset="0"/>
                <a:cs typeface="Times New Roman" pitchFamily="18" charset="0"/>
              </a:rPr>
              <a:t>the Wilcoxon signed ranks test) is a nonparametric procedure that compares differences between data pairs of </a:t>
            </a:r>
            <a:r>
              <a:rPr lang="en-US" sz="2400" dirty="0" smtClean="0">
                <a:latin typeface="Times New Roman" pitchFamily="18" charset="0"/>
                <a:cs typeface="Times New Roman" pitchFamily="18" charset="0"/>
              </a:rPr>
              <a:t>data </a:t>
            </a:r>
            <a:r>
              <a:rPr lang="en-US" sz="2400" dirty="0">
                <a:latin typeface="Times New Roman" pitchFamily="18" charset="0"/>
                <a:cs typeface="Times New Roman" pitchFamily="18" charset="0"/>
              </a:rPr>
              <a:t>from two dependent samples</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It is similar to the related samples sign test except that this test factors in the size as well as the sign of the paired differences</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This procedure involves ranking all nonzero difference scores disregarding sign, reattaching the sign to the rank, and then evaluating the mean of the positive and the mean of the negative ranks. Consequently, the Wilcoxon matched-pair signed ranks test is more powerful than the related sample sign test and is the preferred test.</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174029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normAutofit/>
          </a:bodyPr>
          <a:lstStyle/>
          <a:p>
            <a:pPr marL="0" indent="0">
              <a:buNone/>
            </a:pPr>
            <a:endParaRPr lang="en-US" sz="2400" dirty="0" smtClean="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End of Presentation</a:t>
            </a: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158753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8-24 at 5.58.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5112254"/>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2" name="TextBox 1"/>
          <p:cNvSpPr txBox="1"/>
          <p:nvPr/>
        </p:nvSpPr>
        <p:spPr>
          <a:xfrm>
            <a:off x="1981200" y="1981200"/>
            <a:ext cx="3968943" cy="369332"/>
          </a:xfrm>
          <a:prstGeom prst="rect">
            <a:avLst/>
          </a:prstGeom>
          <a:solidFill>
            <a:srgbClr val="001667"/>
          </a:solidFill>
        </p:spPr>
        <p:txBody>
          <a:bodyPr wrap="none" rtlCol="0">
            <a:spAutoFit/>
          </a:bodyPr>
          <a:lstStyle/>
          <a:p>
            <a:pPr algn="ctr"/>
            <a:r>
              <a:rPr lang="en-US" dirty="0" smtClean="0"/>
              <a:t>Open the dataset </a:t>
            </a:r>
            <a:r>
              <a:rPr lang="en-US" i="1" dirty="0" smtClean="0"/>
              <a:t>Computer </a:t>
            </a:r>
            <a:r>
              <a:rPr lang="en-US" i="1" dirty="0" err="1" smtClean="0"/>
              <a:t>Anxiety.sav</a:t>
            </a:r>
            <a:r>
              <a:rPr lang="en-US" dirty="0" smtClean="0"/>
              <a:t>.  </a:t>
            </a:r>
          </a:p>
        </p:txBody>
      </p:sp>
      <p:sp>
        <p:nvSpPr>
          <p:cNvPr id="6" name="TextBox 5"/>
          <p:cNvSpPr txBox="1"/>
          <p:nvPr/>
        </p:nvSpPr>
        <p:spPr>
          <a:xfrm>
            <a:off x="1219200" y="2514600"/>
            <a:ext cx="5524500" cy="369332"/>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3"/>
              </a:rPr>
              <a:t>http://www.watertreepress.com/stats</a:t>
            </a:r>
            <a:endParaRPr lang="en-US" dirty="0" smtClean="0">
              <a:solidFill>
                <a:srgbClr val="001667"/>
              </a:solidFill>
            </a:endParaRPr>
          </a:p>
        </p:txBody>
      </p:sp>
    </p:spTree>
    <p:extLst>
      <p:ext uri="{BB962C8B-B14F-4D97-AF65-F5344CB8AC3E}">
        <p14:creationId xmlns:p14="http://schemas.microsoft.com/office/powerpoint/2010/main" val="29214845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4 at 6.01.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4899128"/>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16" name="TextBox 15"/>
          <p:cNvSpPr txBox="1"/>
          <p:nvPr/>
        </p:nvSpPr>
        <p:spPr>
          <a:xfrm>
            <a:off x="1066800" y="5105400"/>
            <a:ext cx="6705600" cy="923330"/>
          </a:xfrm>
          <a:prstGeom prst="rect">
            <a:avLst/>
          </a:prstGeom>
          <a:solidFill>
            <a:srgbClr val="001667"/>
          </a:solidFill>
        </p:spPr>
        <p:txBody>
          <a:bodyPr wrap="square" rtlCol="0">
            <a:spAutoFit/>
          </a:bodyPr>
          <a:lstStyle/>
          <a:p>
            <a:pPr algn="ctr"/>
            <a:r>
              <a:rPr lang="en-US" dirty="0" smtClean="0"/>
              <a:t>Follow the menu as indicated to conduct the Wilcoxon test using Legacy Dialogs. Alternatively, one can run the test using the Related Samples option under the Nonparametric Tests menu.</a:t>
            </a:r>
          </a:p>
        </p:txBody>
      </p:sp>
    </p:spTree>
    <p:extLst>
      <p:ext uri="{BB962C8B-B14F-4D97-AF65-F5344CB8AC3E}">
        <p14:creationId xmlns:p14="http://schemas.microsoft.com/office/powerpoint/2010/main" val="7792186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24 at 6.04.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6" y="304800"/>
            <a:ext cx="9144000" cy="4910523"/>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5943600" y="1371600"/>
            <a:ext cx="3200400" cy="3693319"/>
          </a:xfrm>
          <a:prstGeom prst="rect">
            <a:avLst/>
          </a:prstGeom>
          <a:solidFill>
            <a:srgbClr val="001667"/>
          </a:solidFill>
          <a:ln w="12700">
            <a:solidFill>
              <a:schemeClr val="tx1"/>
            </a:solidFill>
          </a:ln>
        </p:spPr>
        <p:txBody>
          <a:bodyPr wrap="square" rtlCol="0">
            <a:spAutoFit/>
          </a:bodyPr>
          <a:lstStyle/>
          <a:p>
            <a:pPr algn="ctr"/>
            <a:r>
              <a:rPr lang="en-US" dirty="0" smtClean="0"/>
              <a:t>In this example, we will test the following null hypothesis:</a:t>
            </a:r>
          </a:p>
          <a:p>
            <a:pPr algn="ctr"/>
            <a:r>
              <a:rPr lang="en-US" i="1" dirty="0" smtClean="0"/>
              <a:t>H</a:t>
            </a:r>
            <a:r>
              <a:rPr lang="en-US" baseline="-25000" dirty="0" smtClean="0"/>
              <a:t>o</a:t>
            </a:r>
            <a:r>
              <a:rPr lang="en-US" dirty="0" smtClean="0"/>
              <a:t>: </a:t>
            </a:r>
            <a:r>
              <a:rPr lang="en-US" dirty="0"/>
              <a:t>There is no difference in ranks between computer anxiety pretest and computer anxiety posttest among university students</a:t>
            </a:r>
            <a:r>
              <a:rPr lang="en-US" dirty="0" smtClean="0"/>
              <a:t>.</a:t>
            </a:r>
          </a:p>
          <a:p>
            <a:pPr algn="ctr"/>
            <a:endParaRPr lang="en-US" dirty="0" smtClean="0"/>
          </a:p>
          <a:p>
            <a:pPr algn="ctr"/>
            <a:r>
              <a:rPr lang="en-US" dirty="0"/>
              <a:t>M</a:t>
            </a:r>
            <a:r>
              <a:rPr lang="en-US" dirty="0" smtClean="0"/>
              <a:t>ove </a:t>
            </a:r>
            <a:r>
              <a:rPr lang="en-US" i="1" dirty="0" smtClean="0"/>
              <a:t>Computer Anxiety Pretest </a:t>
            </a:r>
            <a:r>
              <a:rPr lang="en-US" dirty="0" smtClean="0"/>
              <a:t>and </a:t>
            </a:r>
            <a:r>
              <a:rPr lang="en-US" i="1" dirty="0" smtClean="0"/>
              <a:t>Computer Anxiety Posttest </a:t>
            </a:r>
            <a:r>
              <a:rPr lang="en-US" dirty="0" smtClean="0"/>
              <a:t>to the </a:t>
            </a:r>
            <a:r>
              <a:rPr lang="en-US" b="1" dirty="0" smtClean="0"/>
              <a:t>Test Pairs: </a:t>
            </a:r>
            <a:r>
              <a:rPr lang="en-US" dirty="0" smtClean="0"/>
              <a:t>box. Check Wilcoxon as the Test Type. Click Options. </a:t>
            </a:r>
            <a:endParaRPr lang="en-US" dirty="0"/>
          </a:p>
        </p:txBody>
      </p:sp>
      <p:sp>
        <p:nvSpPr>
          <p:cNvPr id="6" name="Oval 5"/>
          <p:cNvSpPr/>
          <p:nvPr/>
        </p:nvSpPr>
        <p:spPr>
          <a:xfrm>
            <a:off x="1905000" y="1371600"/>
            <a:ext cx="1981200" cy="6858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419600" y="13716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7400" y="2438400"/>
            <a:ext cx="990600" cy="5334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9592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24 at 6.08.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4910523"/>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5" name="TextBox 4"/>
          <p:cNvSpPr txBox="1"/>
          <p:nvPr/>
        </p:nvSpPr>
        <p:spPr>
          <a:xfrm>
            <a:off x="5943600" y="1371600"/>
            <a:ext cx="3200400" cy="1200329"/>
          </a:xfrm>
          <a:prstGeom prst="rect">
            <a:avLst/>
          </a:prstGeom>
          <a:solidFill>
            <a:srgbClr val="001667"/>
          </a:solidFill>
          <a:ln w="12700">
            <a:solidFill>
              <a:schemeClr val="tx1"/>
            </a:solidFill>
          </a:ln>
        </p:spPr>
        <p:txBody>
          <a:bodyPr wrap="square" rtlCol="0">
            <a:spAutoFit/>
          </a:bodyPr>
          <a:lstStyle/>
          <a:p>
            <a:pPr algn="ctr"/>
            <a:r>
              <a:rPr lang="en-US" dirty="0" smtClean="0"/>
              <a:t>Check Descriptive to generate descriptive statistics output. Click Continue and then OK to run the test.</a:t>
            </a:r>
            <a:endParaRPr lang="en-US" dirty="0"/>
          </a:p>
        </p:txBody>
      </p:sp>
      <p:sp>
        <p:nvSpPr>
          <p:cNvPr id="6" name="Oval 5"/>
          <p:cNvSpPr/>
          <p:nvPr/>
        </p:nvSpPr>
        <p:spPr>
          <a:xfrm>
            <a:off x="4572000" y="3657600"/>
            <a:ext cx="6096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90600" y="3200400"/>
            <a:ext cx="990600" cy="6096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67000" y="4343400"/>
            <a:ext cx="838200" cy="4572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6780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2" name="Oval 1"/>
          <p:cNvSpPr/>
          <p:nvPr/>
        </p:nvSpPr>
        <p:spPr>
          <a:xfrm>
            <a:off x="4495800" y="3657600"/>
            <a:ext cx="4572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1524000" y="3581400"/>
            <a:ext cx="5867400" cy="923330"/>
          </a:xfrm>
          <a:prstGeom prst="rect">
            <a:avLst/>
          </a:prstGeom>
          <a:solidFill>
            <a:srgbClr val="001667"/>
          </a:solidFill>
          <a:ln w="12700">
            <a:solidFill>
              <a:schemeClr val="tx1"/>
            </a:solidFill>
          </a:ln>
        </p:spPr>
        <p:txBody>
          <a:bodyPr wrap="square" rtlCol="0">
            <a:spAutoFit/>
          </a:bodyPr>
          <a:lstStyle/>
          <a:p>
            <a:pPr algn="ctr"/>
            <a:r>
              <a:rPr lang="en-US" dirty="0" smtClean="0"/>
              <a:t>The contents of the SPSS Log is the first output entry. The Log reflects the syntax used by SPSS to generate the </a:t>
            </a:r>
            <a:r>
              <a:rPr lang="en-US" dirty="0" err="1" smtClean="0"/>
              <a:t>Npar</a:t>
            </a:r>
            <a:r>
              <a:rPr lang="en-US" dirty="0" smtClean="0"/>
              <a:t> Tests output.</a:t>
            </a:r>
          </a:p>
        </p:txBody>
      </p:sp>
      <p:pic>
        <p:nvPicPr>
          <p:cNvPr id="3" name="Picture 2" descr="Screen Shot 2013-08-24 at 6.10.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5" y="685800"/>
            <a:ext cx="9144000" cy="2217283"/>
          </a:xfrm>
          <a:prstGeom prst="rect">
            <a:avLst/>
          </a:prstGeom>
        </p:spPr>
      </p:pic>
    </p:spTree>
    <p:extLst>
      <p:ext uri="{BB962C8B-B14F-4D97-AF65-F5344CB8AC3E}">
        <p14:creationId xmlns:p14="http://schemas.microsoft.com/office/powerpoint/2010/main" val="18847737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1447800" y="4724400"/>
            <a:ext cx="6400800" cy="369332"/>
          </a:xfrm>
          <a:prstGeom prst="rect">
            <a:avLst/>
          </a:prstGeom>
          <a:solidFill>
            <a:srgbClr val="001667"/>
          </a:solidFill>
          <a:ln w="12700">
            <a:solidFill>
              <a:schemeClr val="tx1"/>
            </a:solidFill>
          </a:ln>
        </p:spPr>
        <p:txBody>
          <a:bodyPr wrap="square" rtlCol="0">
            <a:spAutoFit/>
          </a:bodyPr>
          <a:lstStyle/>
          <a:p>
            <a:pPr algn="ctr"/>
            <a:r>
              <a:rPr lang="en-US" dirty="0"/>
              <a:t>The above SPSS output </a:t>
            </a:r>
            <a:r>
              <a:rPr lang="en-US" dirty="0" smtClean="0"/>
              <a:t>displays descriptive statistics.</a:t>
            </a:r>
          </a:p>
        </p:txBody>
      </p:sp>
      <p:pic>
        <p:nvPicPr>
          <p:cNvPr id="2" name="Picture 1" descr="Screen Shot 2013-08-24 at 6.11.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9168"/>
            <a:ext cx="9144000" cy="3444182"/>
          </a:xfrm>
          <a:prstGeom prst="rect">
            <a:avLst/>
          </a:prstGeom>
        </p:spPr>
      </p:pic>
    </p:spTree>
    <p:extLst>
      <p:ext uri="{BB962C8B-B14F-4D97-AF65-F5344CB8AC3E}">
        <p14:creationId xmlns:p14="http://schemas.microsoft.com/office/powerpoint/2010/main" val="28214457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 Jason D. Baker, and Michael K. Ponton</a:t>
            </a:r>
            <a:endParaRPr lang="en-US" dirty="0">
              <a:latin typeface="Times New Roman" pitchFamily="18" charset="0"/>
              <a:cs typeface="Times New Roman" pitchFamily="18" charset="0"/>
            </a:endParaRPr>
          </a:p>
        </p:txBody>
      </p:sp>
      <p:sp>
        <p:nvSpPr>
          <p:cNvPr id="6" name="TextBox 5"/>
          <p:cNvSpPr txBox="1"/>
          <p:nvPr/>
        </p:nvSpPr>
        <p:spPr>
          <a:xfrm>
            <a:off x="2743200" y="76200"/>
            <a:ext cx="3048000" cy="369332"/>
          </a:xfrm>
          <a:prstGeom prst="rect">
            <a:avLst/>
          </a:prstGeom>
          <a:solidFill>
            <a:srgbClr val="001667"/>
          </a:solidFill>
        </p:spPr>
        <p:txBody>
          <a:bodyPr wrap="square" rtlCol="0">
            <a:spAutoFit/>
          </a:bodyPr>
          <a:lstStyle/>
          <a:p>
            <a:pPr algn="ctr"/>
            <a:r>
              <a:rPr lang="en-US" dirty="0" smtClean="0"/>
              <a:t>SPSS Output</a:t>
            </a:r>
          </a:p>
        </p:txBody>
      </p:sp>
      <p:sp>
        <p:nvSpPr>
          <p:cNvPr id="8" name="TextBox 7"/>
          <p:cNvSpPr txBox="1"/>
          <p:nvPr/>
        </p:nvSpPr>
        <p:spPr>
          <a:xfrm>
            <a:off x="1447800" y="4343400"/>
            <a:ext cx="6400800" cy="1477328"/>
          </a:xfrm>
          <a:prstGeom prst="rect">
            <a:avLst/>
          </a:prstGeom>
          <a:solidFill>
            <a:srgbClr val="001667"/>
          </a:solidFill>
          <a:ln w="12700">
            <a:solidFill>
              <a:schemeClr val="tx1"/>
            </a:solidFill>
          </a:ln>
        </p:spPr>
        <p:txBody>
          <a:bodyPr wrap="square" rtlCol="0">
            <a:spAutoFit/>
          </a:bodyPr>
          <a:lstStyle/>
          <a:p>
            <a:pPr algn="ctr"/>
            <a:r>
              <a:rPr lang="en-US" dirty="0"/>
              <a:t>The above SPSS output </a:t>
            </a:r>
            <a:r>
              <a:rPr lang="en-US" dirty="0" smtClean="0"/>
              <a:t>displays ranks </a:t>
            </a:r>
            <a:r>
              <a:rPr lang="en-US" dirty="0"/>
              <a:t>statistics. </a:t>
            </a:r>
            <a:r>
              <a:rPr lang="en-US" dirty="0" smtClean="0"/>
              <a:t>It shows </a:t>
            </a:r>
            <a:r>
              <a:rPr lang="en-US" dirty="0"/>
              <a:t>the mean of the ranks of the difference </a:t>
            </a:r>
            <a:r>
              <a:rPr lang="en-US" dirty="0" smtClean="0"/>
              <a:t>scores </a:t>
            </a:r>
            <a:r>
              <a:rPr lang="en-US" dirty="0"/>
              <a:t>in which posttest computer anxiety decreased is 49.20 and the mean of the ranks of the difference scores in which posttest computer anxiety increased is 23.22.</a:t>
            </a:r>
            <a:endParaRPr lang="en-US" dirty="0" smtClean="0"/>
          </a:p>
        </p:txBody>
      </p:sp>
      <p:pic>
        <p:nvPicPr>
          <p:cNvPr id="3" name="Picture 2" descr="Screen Shot 2013-08-24 at 6.12.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3690288"/>
          </a:xfrm>
          <a:prstGeom prst="rect">
            <a:avLst/>
          </a:prstGeom>
        </p:spPr>
      </p:pic>
    </p:spTree>
    <p:extLst>
      <p:ext uri="{BB962C8B-B14F-4D97-AF65-F5344CB8AC3E}">
        <p14:creationId xmlns:p14="http://schemas.microsoft.com/office/powerpoint/2010/main" val="20832534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TotalTime>
  <Words>1102</Words>
  <Application>Microsoft Macintosh PowerPoint</Application>
  <PresentationFormat>On-screen Show (4:3)</PresentationFormat>
  <Paragraphs>65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Social Science Research Design and Statistics, 2/e Alfred P. Rovai, Jason D. Baker, and Michael K. Ponton</vt:lpstr>
      <vt:lpstr>Uses of the Wilcoxon Matched-Pair Signed Ranks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Watertree Press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Michael Ponton</dc:creator>
  <cp:keywords/>
  <dc:description/>
  <cp:lastModifiedBy>Alfred Rovai</cp:lastModifiedBy>
  <cp:revision>76</cp:revision>
  <dcterms:created xsi:type="dcterms:W3CDTF">2013-06-04T13:30:25Z</dcterms:created>
  <dcterms:modified xsi:type="dcterms:W3CDTF">2013-08-27T09:57:18Z</dcterms:modified>
  <cp:category/>
</cp:coreProperties>
</file>